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7" r:id="rId2"/>
    <p:sldId id="258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7015" autoAdjust="0"/>
    <p:restoredTop sz="94660"/>
  </p:normalViewPr>
  <p:slideViewPr>
    <p:cSldViewPr snapToGrid="0">
      <p:cViewPr varScale="1">
        <p:scale>
          <a:sx n="90" d="100"/>
          <a:sy n="90" d="100"/>
        </p:scale>
        <p:origin x="87" y="12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7286093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2136028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18324743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84960866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15239205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0669313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97649787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3112523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3668988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8666509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3008279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67BA0C3-E3F0-4127-AEBF-7A778932E228}" type="datetimeFigureOut">
              <a:rPr lang="en-US" smtClean="0"/>
              <a:t>10/17/2016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E0AEF6A-0369-4986-8A7A-C2D4877ED77F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0300394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Compatibility issues with classic assemblies</a:t>
            </a:r>
          </a:p>
        </p:txBody>
      </p:sp>
      <p:sp>
        <p:nvSpPr>
          <p:cNvPr id="4" name="Rectangle 3"/>
          <p:cNvSpPr/>
          <p:nvPr/>
        </p:nvSpPr>
        <p:spPr>
          <a:xfrm>
            <a:off x="5356912" y="1852233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b="1" dirty="0"/>
              <a:t>My Standard Library</a:t>
            </a:r>
          </a:p>
        </p:txBody>
      </p:sp>
      <p:sp>
        <p:nvSpPr>
          <p:cNvPr id="5" name="Rectangle 4"/>
          <p:cNvSpPr/>
          <p:nvPr/>
        </p:nvSpPr>
        <p:spPr>
          <a:xfrm>
            <a:off x="7697341" y="3593947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b="1" dirty="0"/>
              <a:t>Registry.dll</a:t>
            </a:r>
          </a:p>
        </p:txBody>
      </p:sp>
      <p:sp>
        <p:nvSpPr>
          <p:cNvPr id="6" name="Rectangle 5"/>
          <p:cNvSpPr/>
          <p:nvPr/>
        </p:nvSpPr>
        <p:spPr>
          <a:xfrm>
            <a:off x="5356912" y="5096175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b="1" dirty="0"/>
              <a:t>mscorlib.dll</a:t>
            </a:r>
          </a:p>
          <a:p>
            <a:pPr algn="ctr"/>
            <a:r>
              <a:rPr lang="en-US" sz="1200" dirty="0"/>
              <a:t>(.NET Standard 2.0)</a:t>
            </a:r>
          </a:p>
        </p:txBody>
      </p:sp>
      <p:cxnSp>
        <p:nvCxnSpPr>
          <p:cNvPr id="8" name="Straight Arrow Connector 7"/>
          <p:cNvCxnSpPr>
            <a:stCxn id="4" idx="2"/>
            <a:endCxn id="6" idx="0"/>
          </p:cNvCxnSpPr>
          <p:nvPr/>
        </p:nvCxnSpPr>
        <p:spPr>
          <a:xfrm>
            <a:off x="6208719" y="2766633"/>
            <a:ext cx="0" cy="2329542"/>
          </a:xfrm>
          <a:prstGeom prst="straightConnector1">
            <a:avLst/>
          </a:prstGeom>
          <a:ln w="381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4" idx="2"/>
            <a:endCxn id="5" idx="0"/>
          </p:cNvCxnSpPr>
          <p:nvPr/>
        </p:nvCxnSpPr>
        <p:spPr>
          <a:xfrm rot="16200000" flipH="1">
            <a:off x="6965276" y="2010075"/>
            <a:ext cx="827314" cy="2340429"/>
          </a:xfrm>
          <a:prstGeom prst="bentConnector3">
            <a:avLst>
              <a:gd name="adj1" fmla="val 50000"/>
            </a:avLst>
          </a:prstGeom>
          <a:ln w="381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1165912" y="3474204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b="1" dirty="0"/>
              <a:t>Existing Library on NuGet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165912" y="5096175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en-US" b="1" dirty="0">
                <a:solidFill>
                  <a:schemeClr val="tx1"/>
                </a:solidFill>
              </a:rPr>
              <a:t>mscorlib.dll</a:t>
            </a:r>
          </a:p>
          <a:p>
            <a:pPr lvl="0" algn="ctr"/>
            <a:r>
              <a:rPr lang="en-US" sz="1200" dirty="0">
                <a:solidFill>
                  <a:schemeClr val="tx1"/>
                </a:solidFill>
              </a:rPr>
              <a:t>(.NET Framework)</a:t>
            </a:r>
          </a:p>
        </p:txBody>
      </p:sp>
      <p:cxnSp>
        <p:nvCxnSpPr>
          <p:cNvPr id="21" name="Straight Arrow Connector 20"/>
          <p:cNvCxnSpPr>
            <a:stCxn id="11" idx="2"/>
            <a:endCxn id="12" idx="0"/>
          </p:cNvCxnSpPr>
          <p:nvPr/>
        </p:nvCxnSpPr>
        <p:spPr>
          <a:xfrm>
            <a:off x="2017719" y="4388604"/>
            <a:ext cx="0" cy="707571"/>
          </a:xfrm>
          <a:prstGeom prst="straightConnector1">
            <a:avLst/>
          </a:prstGeom>
          <a:ln w="381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9"/>
          <p:cNvCxnSpPr>
            <a:stCxn id="4" idx="2"/>
            <a:endCxn id="11" idx="0"/>
          </p:cNvCxnSpPr>
          <p:nvPr/>
        </p:nvCxnSpPr>
        <p:spPr>
          <a:xfrm rot="5400000">
            <a:off x="3759434" y="1024918"/>
            <a:ext cx="707571" cy="4191000"/>
          </a:xfrm>
          <a:prstGeom prst="bentConnector3">
            <a:avLst>
              <a:gd name="adj1" fmla="val 57692"/>
            </a:avLst>
          </a:prstGeom>
          <a:ln w="381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grpSp>
        <p:nvGrpSpPr>
          <p:cNvPr id="39" name="Group 38"/>
          <p:cNvGrpSpPr/>
          <p:nvPr/>
        </p:nvGrpSpPr>
        <p:grpSpPr>
          <a:xfrm>
            <a:off x="2273229" y="4634557"/>
            <a:ext cx="2336413" cy="420919"/>
            <a:chOff x="2504475" y="2630940"/>
            <a:chExt cx="2099739" cy="378280"/>
          </a:xfrm>
        </p:grpSpPr>
        <p:sp>
          <p:nvSpPr>
            <p:cNvPr id="40" name="Rectangle 39"/>
            <p:cNvSpPr/>
            <p:nvPr/>
          </p:nvSpPr>
          <p:spPr>
            <a:xfrm>
              <a:off x="2863704" y="2630940"/>
              <a:ext cx="1740510" cy="378280"/>
            </a:xfrm>
            <a:prstGeom prst="rect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sz="1600" dirty="0" err="1">
                  <a:solidFill>
                    <a:schemeClr val="bg1"/>
                  </a:solidFill>
                </a:rPr>
                <a:t>mscorlib</a:t>
              </a:r>
              <a:r>
                <a:rPr lang="en-US" sz="1600" dirty="0" err="1">
                  <a:solidFill>
                    <a:schemeClr val="accent2">
                      <a:lumMod val="50000"/>
                    </a:schemeClr>
                  </a:solidFill>
                </a:rPr>
                <a:t>!RegistryKey</a:t>
              </a:r>
              <a:endParaRPr lang="en-US" sz="1100" dirty="0">
                <a:solidFill>
                  <a:schemeClr val="accent2">
                    <a:lumMod val="50000"/>
                  </a:schemeClr>
                </a:solidFill>
              </a:endParaRPr>
            </a:p>
          </p:txBody>
        </p:sp>
        <p:sp>
          <p:nvSpPr>
            <p:cNvPr id="41" name="Rectangle 40"/>
            <p:cNvSpPr/>
            <p:nvPr/>
          </p:nvSpPr>
          <p:spPr>
            <a:xfrm>
              <a:off x="2504475" y="2630940"/>
              <a:ext cx="359229" cy="378280"/>
            </a:xfrm>
            <a:prstGeom prst="rect">
              <a:avLst/>
            </a:prstGeom>
            <a:ln>
              <a:solidFill>
                <a:srgbClr val="AE5A21"/>
              </a:solidFill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  <p:pic>
          <p:nvPicPr>
            <p:cNvPr id="42" name="Picture 41"/>
            <p:cNvPicPr>
              <a:picLocks noChangeAspect="1"/>
            </p:cNvPicPr>
            <p:nvPr/>
          </p:nvPicPr>
          <p:blipFill rotWithShape="1">
            <a:blip r:embed="rId2"/>
            <a:srcRect r="11678"/>
            <a:stretch/>
          </p:blipFill>
          <p:spPr>
            <a:xfrm>
              <a:off x="2519295" y="2664826"/>
              <a:ext cx="322135" cy="313231"/>
            </a:xfrm>
            <a:prstGeom prst="rect">
              <a:avLst/>
            </a:prstGeom>
          </p:spPr>
        </p:pic>
      </p:grpSp>
      <p:grpSp>
        <p:nvGrpSpPr>
          <p:cNvPr id="45" name="Group 44"/>
          <p:cNvGrpSpPr/>
          <p:nvPr/>
        </p:nvGrpSpPr>
        <p:grpSpPr>
          <a:xfrm>
            <a:off x="8756563" y="3120418"/>
            <a:ext cx="2336413" cy="420919"/>
            <a:chOff x="2504475" y="2630940"/>
            <a:chExt cx="2099739" cy="378280"/>
          </a:xfrm>
        </p:grpSpPr>
        <p:sp>
          <p:nvSpPr>
            <p:cNvPr id="46" name="Rectangle 45"/>
            <p:cNvSpPr/>
            <p:nvPr/>
          </p:nvSpPr>
          <p:spPr>
            <a:xfrm>
              <a:off x="2863704" y="2630940"/>
              <a:ext cx="1740510" cy="378280"/>
            </a:xfrm>
            <a:prstGeom prst="rect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sz="1600" dirty="0" err="1">
                  <a:solidFill>
                    <a:schemeClr val="bg1"/>
                  </a:solidFill>
                </a:rPr>
                <a:t>registry</a:t>
              </a:r>
              <a:r>
                <a:rPr lang="en-US" sz="1600" dirty="0" err="1">
                  <a:solidFill>
                    <a:schemeClr val="accent2">
                      <a:lumMod val="50000"/>
                    </a:schemeClr>
                  </a:solidFill>
                </a:rPr>
                <a:t>!RegistryKey</a:t>
              </a:r>
              <a:endParaRPr lang="en-US" sz="1100" dirty="0">
                <a:solidFill>
                  <a:schemeClr val="accent2">
                    <a:lumMod val="50000"/>
                  </a:schemeClr>
                </a:solidFill>
              </a:endParaRPr>
            </a:p>
          </p:txBody>
        </p:sp>
        <p:sp>
          <p:nvSpPr>
            <p:cNvPr id="47" name="Rectangle 46"/>
            <p:cNvSpPr/>
            <p:nvPr/>
          </p:nvSpPr>
          <p:spPr>
            <a:xfrm>
              <a:off x="2504475" y="2630940"/>
              <a:ext cx="359229" cy="378280"/>
            </a:xfrm>
            <a:prstGeom prst="rect">
              <a:avLst/>
            </a:prstGeom>
            <a:ln>
              <a:solidFill>
                <a:srgbClr val="AE5A21"/>
              </a:solidFill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  <p:pic>
          <p:nvPicPr>
            <p:cNvPr id="48" name="Picture 47"/>
            <p:cNvPicPr>
              <a:picLocks noChangeAspect="1"/>
            </p:cNvPicPr>
            <p:nvPr/>
          </p:nvPicPr>
          <p:blipFill rotWithShape="1">
            <a:blip r:embed="rId2"/>
            <a:srcRect r="11678"/>
            <a:stretch/>
          </p:blipFill>
          <p:spPr>
            <a:xfrm>
              <a:off x="2519295" y="2664826"/>
              <a:ext cx="322135" cy="313231"/>
            </a:xfrm>
            <a:prstGeom prst="rect">
              <a:avLst/>
            </a:prstGeom>
          </p:spPr>
        </p:pic>
      </p:grpSp>
      <p:cxnSp>
        <p:nvCxnSpPr>
          <p:cNvPr id="50" name="Straight Arrow Connector 49"/>
          <p:cNvCxnSpPr/>
          <p:nvPr/>
        </p:nvCxnSpPr>
        <p:spPr>
          <a:xfrm flipV="1">
            <a:off x="4694721" y="3330878"/>
            <a:ext cx="3928284" cy="1514138"/>
          </a:xfrm>
          <a:prstGeom prst="straightConnector1">
            <a:avLst/>
          </a:prstGeom>
          <a:ln w="38100">
            <a:headEnd type="triangle" w="med" len="med"/>
            <a:tailEnd type="triangle" w="med" len="med"/>
          </a:ln>
        </p:spPr>
        <p:style>
          <a:lnRef idx="3">
            <a:schemeClr val="accent2"/>
          </a:lnRef>
          <a:fillRef idx="0">
            <a:schemeClr val="accent2"/>
          </a:fillRef>
          <a:effectRef idx="2">
            <a:schemeClr val="accent2"/>
          </a:effectRef>
          <a:fontRef idx="minor">
            <a:schemeClr val="tx1"/>
          </a:fontRef>
        </p:style>
      </p:cxnSp>
      <p:sp>
        <p:nvSpPr>
          <p:cNvPr id="52" name="TextBox 51"/>
          <p:cNvSpPr txBox="1"/>
          <p:nvPr/>
        </p:nvSpPr>
        <p:spPr>
          <a:xfrm>
            <a:off x="4357328" y="3731215"/>
            <a:ext cx="3206455" cy="646331"/>
          </a:xfrm>
          <a:prstGeom prst="rect">
            <a:avLst/>
          </a:prstGeom>
        </p:spPr>
        <p:style>
          <a:lnRef idx="0">
            <a:schemeClr val="accent2"/>
          </a:lnRef>
          <a:fillRef idx="3">
            <a:schemeClr val="accent2"/>
          </a:fillRef>
          <a:effectRef idx="3">
            <a:schemeClr val="accent2"/>
          </a:effectRef>
          <a:fontRef idx="minor">
            <a:schemeClr val="lt1"/>
          </a:fontRef>
        </p:style>
        <p:txBody>
          <a:bodyPr wrap="none" rtlCol="0">
            <a:spAutoFit/>
          </a:bodyPr>
          <a:lstStyle/>
          <a:p>
            <a:r>
              <a:rPr lang="en-US" dirty="0"/>
              <a:t>Types do not unify because they</a:t>
            </a:r>
          </a:p>
          <a:p>
            <a:r>
              <a:rPr lang="en-US" dirty="0"/>
              <a:t>are in different assemblies</a:t>
            </a:r>
          </a:p>
        </p:txBody>
      </p:sp>
    </p:spTree>
    <p:extLst>
      <p:ext uri="{BB962C8B-B14F-4D97-AF65-F5344CB8AC3E}">
        <p14:creationId xmlns:p14="http://schemas.microsoft.com/office/powerpoint/2010/main" val="2014026182"/>
      </p:ext>
    </p:extLst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1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9" fill="hold">
                      <p:stCondLst>
                        <p:cond delay="indefinite"/>
                      </p:stCondLst>
                      <p:childTnLst>
                        <p:par>
                          <p:cTn id="20" fill="hold">
                            <p:stCondLst>
                              <p:cond delay="0"/>
                            </p:stCondLst>
                            <p:childTnLst>
                              <p:par>
                                <p:cTn id="2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3" dur="500"/>
                                        <p:tgtEl>
                                          <p:spTgt spid="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2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1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1" dur="500"/>
                                        <p:tgtEl>
                                          <p:spTgt spid="2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32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4" dur="500"/>
                                        <p:tgtEl>
                                          <p:spTgt spid="1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39" dur="500"/>
                                        <p:tgtEl>
                                          <p:spTgt spid="3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0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1" dur="500" fill="hold"/>
                                        <p:tgtEl>
                                          <p:spTgt spid="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2" fill="hold">
                      <p:stCondLst>
                        <p:cond delay="indefinite"/>
                      </p:stCondLst>
                      <p:childTnLst>
                        <p:par>
                          <p:cTn id="43" fill="hold">
                            <p:stCondLst>
                              <p:cond delay="0"/>
                            </p:stCondLst>
                            <p:childTnLst>
                              <p:par>
                                <p:cTn id="44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4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46" dur="500"/>
                                        <p:tgtEl>
                                          <p:spTgt spid="45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47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48" dur="500" fill="hold"/>
                                        <p:tgtEl>
                                          <p:spTgt spid="4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3" dur="500"/>
                                        <p:tgtEl>
                                          <p:spTgt spid="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54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56" dur="500"/>
                                        <p:tgtEl>
                                          <p:spTgt spid="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" grpId="0" animBg="1"/>
      <p:bldP spid="6" grpId="0" animBg="1"/>
      <p:bldP spid="11" grpId="0" animBg="1"/>
      <p:bldP spid="12" grpId="0" animBg="1"/>
      <p:bldP spid="52" grpId="0" animBg="1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/>
              <a:t>Compatibility issues with classic assemblies</a:t>
            </a:r>
          </a:p>
        </p:txBody>
      </p:sp>
      <p:sp>
        <p:nvSpPr>
          <p:cNvPr id="4" name="Rectangle 3"/>
          <p:cNvSpPr/>
          <p:nvPr/>
        </p:nvSpPr>
        <p:spPr>
          <a:xfrm>
            <a:off x="5356912" y="1852233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b="1" dirty="0"/>
              <a:t>My Standard Library</a:t>
            </a:r>
          </a:p>
        </p:txBody>
      </p:sp>
      <p:sp>
        <p:nvSpPr>
          <p:cNvPr id="5" name="Rectangle 4"/>
          <p:cNvSpPr/>
          <p:nvPr/>
        </p:nvSpPr>
        <p:spPr>
          <a:xfrm>
            <a:off x="7697341" y="3593947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b="1" dirty="0"/>
              <a:t>Registry.dll</a:t>
            </a:r>
          </a:p>
        </p:txBody>
      </p:sp>
      <p:sp>
        <p:nvSpPr>
          <p:cNvPr id="6" name="Rectangle 5"/>
          <p:cNvSpPr/>
          <p:nvPr/>
        </p:nvSpPr>
        <p:spPr>
          <a:xfrm>
            <a:off x="5356912" y="5096175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b="1" dirty="0"/>
              <a:t>netstandard.dll</a:t>
            </a:r>
          </a:p>
          <a:p>
            <a:pPr algn="ctr"/>
            <a:r>
              <a:rPr lang="en-US" sz="1200" dirty="0"/>
              <a:t>(.NET Standard 2.0)</a:t>
            </a:r>
          </a:p>
        </p:txBody>
      </p:sp>
      <p:cxnSp>
        <p:nvCxnSpPr>
          <p:cNvPr id="8" name="Straight Arrow Connector 7"/>
          <p:cNvCxnSpPr>
            <a:stCxn id="4" idx="2"/>
            <a:endCxn id="6" idx="0"/>
          </p:cNvCxnSpPr>
          <p:nvPr/>
        </p:nvCxnSpPr>
        <p:spPr>
          <a:xfrm>
            <a:off x="6208719" y="2766633"/>
            <a:ext cx="0" cy="2329542"/>
          </a:xfrm>
          <a:prstGeom prst="straightConnector1">
            <a:avLst/>
          </a:prstGeom>
          <a:ln w="381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0" name="Straight Arrow Connector 9"/>
          <p:cNvCxnSpPr>
            <a:stCxn id="4" idx="2"/>
            <a:endCxn id="5" idx="0"/>
          </p:cNvCxnSpPr>
          <p:nvPr/>
        </p:nvCxnSpPr>
        <p:spPr>
          <a:xfrm rot="16200000" flipH="1">
            <a:off x="6965276" y="2010075"/>
            <a:ext cx="827314" cy="2340429"/>
          </a:xfrm>
          <a:prstGeom prst="bentConnector3">
            <a:avLst>
              <a:gd name="adj1" fmla="val 50000"/>
            </a:avLst>
          </a:prstGeom>
          <a:ln w="381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11" name="Rectangle 10"/>
          <p:cNvSpPr/>
          <p:nvPr/>
        </p:nvSpPr>
        <p:spPr>
          <a:xfrm>
            <a:off x="1165912" y="3474204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US" b="1" dirty="0"/>
              <a:t>Existing Library on NuGet</a:t>
            </a:r>
          </a:p>
        </p:txBody>
      </p:sp>
      <p:sp>
        <p:nvSpPr>
          <p:cNvPr id="12" name="Rectangle 11"/>
          <p:cNvSpPr/>
          <p:nvPr/>
        </p:nvSpPr>
        <p:spPr>
          <a:xfrm>
            <a:off x="1165912" y="5096175"/>
            <a:ext cx="1703614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en-US" b="1" dirty="0">
                <a:solidFill>
                  <a:schemeClr val="tx1"/>
                </a:solidFill>
              </a:rPr>
              <a:t>mscorlib.dll</a:t>
            </a:r>
          </a:p>
          <a:p>
            <a:pPr lvl="0" algn="ctr"/>
            <a:r>
              <a:rPr lang="en-US" sz="1200" dirty="0">
                <a:solidFill>
                  <a:schemeClr val="tx1"/>
                </a:solidFill>
              </a:rPr>
              <a:t>(.NET Framework)</a:t>
            </a:r>
          </a:p>
        </p:txBody>
      </p:sp>
      <p:cxnSp>
        <p:nvCxnSpPr>
          <p:cNvPr id="21" name="Straight Arrow Connector 20"/>
          <p:cNvCxnSpPr>
            <a:stCxn id="11" idx="2"/>
            <a:endCxn id="12" idx="0"/>
          </p:cNvCxnSpPr>
          <p:nvPr/>
        </p:nvCxnSpPr>
        <p:spPr>
          <a:xfrm>
            <a:off x="2017719" y="4388604"/>
            <a:ext cx="0" cy="707571"/>
          </a:xfrm>
          <a:prstGeom prst="straightConnector1">
            <a:avLst/>
          </a:prstGeom>
          <a:ln w="381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24" name="Straight Arrow Connector 9"/>
          <p:cNvCxnSpPr>
            <a:stCxn id="4" idx="2"/>
            <a:endCxn id="11" idx="0"/>
          </p:cNvCxnSpPr>
          <p:nvPr/>
        </p:nvCxnSpPr>
        <p:spPr>
          <a:xfrm rot="5400000">
            <a:off x="3759434" y="1024918"/>
            <a:ext cx="707571" cy="4191000"/>
          </a:xfrm>
          <a:prstGeom prst="bentConnector3">
            <a:avLst>
              <a:gd name="adj1" fmla="val 57692"/>
            </a:avLst>
          </a:prstGeom>
          <a:ln w="381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sp>
        <p:nvSpPr>
          <p:cNvPr id="22" name="Rectangle 21"/>
          <p:cNvSpPr/>
          <p:nvPr/>
        </p:nvSpPr>
        <p:spPr>
          <a:xfrm>
            <a:off x="4113218" y="3593947"/>
            <a:ext cx="1703614" cy="914400"/>
          </a:xfrm>
          <a:prstGeom prst="rect">
            <a:avLst/>
          </a:prstGeom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rtlCol="0" anchor="ctr"/>
          <a:lstStyle/>
          <a:p>
            <a:pPr lvl="0" algn="ctr"/>
            <a:r>
              <a:rPr lang="en-US" b="1" dirty="0">
                <a:solidFill>
                  <a:schemeClr val="tx1"/>
                </a:solidFill>
              </a:rPr>
              <a:t>mscorlib.dll</a:t>
            </a:r>
          </a:p>
          <a:p>
            <a:pPr lvl="0" algn="ctr"/>
            <a:r>
              <a:rPr lang="en-US" sz="1200" dirty="0">
                <a:solidFill>
                  <a:schemeClr val="tx1"/>
                </a:solidFill>
              </a:rPr>
              <a:t>(Facade)</a:t>
            </a:r>
          </a:p>
        </p:txBody>
      </p:sp>
      <p:cxnSp>
        <p:nvCxnSpPr>
          <p:cNvPr id="23" name="Straight Arrow Connector 22"/>
          <p:cNvCxnSpPr>
            <a:stCxn id="4" idx="2"/>
            <a:endCxn id="22" idx="0"/>
          </p:cNvCxnSpPr>
          <p:nvPr/>
        </p:nvCxnSpPr>
        <p:spPr>
          <a:xfrm rot="5400000">
            <a:off x="5173215" y="2558443"/>
            <a:ext cx="827314" cy="1243694"/>
          </a:xfrm>
          <a:prstGeom prst="bentConnector3">
            <a:avLst>
              <a:gd name="adj1" fmla="val 50000"/>
            </a:avLst>
          </a:prstGeom>
          <a:ln w="38100">
            <a:tailEnd type="triangle"/>
          </a:ln>
        </p:spPr>
        <p:style>
          <a:lnRef idx="3">
            <a:schemeClr val="accent1"/>
          </a:lnRef>
          <a:fillRef idx="0">
            <a:schemeClr val="accent1"/>
          </a:fillRef>
          <a:effectRef idx="2">
            <a:schemeClr val="accent1"/>
          </a:effectRef>
          <a:fontRef idx="minor">
            <a:schemeClr val="tx1"/>
          </a:fontRef>
        </p:style>
      </p:cxnSp>
      <p:cxnSp>
        <p:nvCxnSpPr>
          <p:cNvPr id="15" name="Straight Arrow Connector 14"/>
          <p:cNvCxnSpPr>
            <a:stCxn id="22" idx="3"/>
            <a:endCxn id="5" idx="1"/>
          </p:cNvCxnSpPr>
          <p:nvPr/>
        </p:nvCxnSpPr>
        <p:spPr>
          <a:xfrm>
            <a:off x="5816832" y="4051147"/>
            <a:ext cx="1880509" cy="0"/>
          </a:xfrm>
          <a:prstGeom prst="straightConnector1">
            <a:avLst/>
          </a:prstGeom>
          <a:ln w="57150">
            <a:solidFill>
              <a:schemeClr val="accent2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Straight Arrow Connector 29"/>
          <p:cNvCxnSpPr>
            <a:stCxn id="22" idx="2"/>
            <a:endCxn id="6" idx="1"/>
          </p:cNvCxnSpPr>
          <p:nvPr/>
        </p:nvCxnSpPr>
        <p:spPr>
          <a:xfrm rot="16200000" flipH="1">
            <a:off x="4638454" y="4834917"/>
            <a:ext cx="1045028" cy="391887"/>
          </a:xfrm>
          <a:prstGeom prst="bentConnector2">
            <a:avLst/>
          </a:prstGeom>
          <a:ln w="57150">
            <a:solidFill>
              <a:schemeClr val="accent2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grpSp>
        <p:nvGrpSpPr>
          <p:cNvPr id="33" name="Group 32"/>
          <p:cNvGrpSpPr/>
          <p:nvPr/>
        </p:nvGrpSpPr>
        <p:grpSpPr>
          <a:xfrm>
            <a:off x="5892317" y="3419768"/>
            <a:ext cx="2336413" cy="420919"/>
            <a:chOff x="2504475" y="2630940"/>
            <a:chExt cx="2099739" cy="378280"/>
          </a:xfrm>
        </p:grpSpPr>
        <p:sp>
          <p:nvSpPr>
            <p:cNvPr id="34" name="Rectangle 33"/>
            <p:cNvSpPr/>
            <p:nvPr/>
          </p:nvSpPr>
          <p:spPr>
            <a:xfrm>
              <a:off x="2863704" y="2630940"/>
              <a:ext cx="1740510" cy="378280"/>
            </a:xfrm>
            <a:prstGeom prst="rect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sz="1600" dirty="0" err="1">
                  <a:solidFill>
                    <a:schemeClr val="bg1"/>
                  </a:solidFill>
                </a:rPr>
                <a:t>mscorlib</a:t>
              </a:r>
              <a:r>
                <a:rPr lang="en-US" sz="1600" dirty="0" err="1">
                  <a:solidFill>
                    <a:schemeClr val="accent2">
                      <a:lumMod val="50000"/>
                    </a:schemeClr>
                  </a:solidFill>
                </a:rPr>
                <a:t>!RegistryKey</a:t>
              </a:r>
              <a:endParaRPr lang="en-US" sz="1100" dirty="0">
                <a:solidFill>
                  <a:schemeClr val="accent2">
                    <a:lumMod val="50000"/>
                  </a:schemeClr>
                </a:solidFill>
              </a:endParaRPr>
            </a:p>
          </p:txBody>
        </p:sp>
        <p:sp>
          <p:nvSpPr>
            <p:cNvPr id="35" name="Rectangle 34"/>
            <p:cNvSpPr/>
            <p:nvPr/>
          </p:nvSpPr>
          <p:spPr>
            <a:xfrm>
              <a:off x="2504475" y="2630940"/>
              <a:ext cx="359229" cy="378280"/>
            </a:xfrm>
            <a:prstGeom prst="rect">
              <a:avLst/>
            </a:prstGeom>
            <a:ln>
              <a:solidFill>
                <a:srgbClr val="AE5A21"/>
              </a:solidFill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  <p:pic>
          <p:nvPicPr>
            <p:cNvPr id="36" name="Picture 35"/>
            <p:cNvPicPr>
              <a:picLocks noChangeAspect="1"/>
            </p:cNvPicPr>
            <p:nvPr/>
          </p:nvPicPr>
          <p:blipFill rotWithShape="1">
            <a:blip r:embed="rId2"/>
            <a:srcRect r="11678"/>
            <a:stretch/>
          </p:blipFill>
          <p:spPr>
            <a:xfrm>
              <a:off x="2519295" y="2664826"/>
              <a:ext cx="322135" cy="313231"/>
            </a:xfrm>
            <a:prstGeom prst="rect">
              <a:avLst/>
            </a:prstGeom>
          </p:spPr>
        </p:pic>
      </p:grpSp>
      <p:grpSp>
        <p:nvGrpSpPr>
          <p:cNvPr id="37" name="Group 36"/>
          <p:cNvGrpSpPr/>
          <p:nvPr/>
        </p:nvGrpSpPr>
        <p:grpSpPr>
          <a:xfrm>
            <a:off x="2176949" y="4620716"/>
            <a:ext cx="2336413" cy="420919"/>
            <a:chOff x="2504475" y="2630940"/>
            <a:chExt cx="2099739" cy="378280"/>
          </a:xfrm>
        </p:grpSpPr>
        <p:sp>
          <p:nvSpPr>
            <p:cNvPr id="38" name="Rectangle 37"/>
            <p:cNvSpPr/>
            <p:nvPr/>
          </p:nvSpPr>
          <p:spPr>
            <a:xfrm>
              <a:off x="2863704" y="2630940"/>
              <a:ext cx="1740510" cy="378280"/>
            </a:xfrm>
            <a:prstGeom prst="rect">
              <a:avLst/>
            </a:prstGeom>
          </p:spPr>
          <p:style>
            <a:lnRef idx="2">
              <a:schemeClr val="accent2">
                <a:shade val="50000"/>
              </a:schemeClr>
            </a:lnRef>
            <a:fillRef idx="1">
              <a:schemeClr val="accent2"/>
            </a:fillRef>
            <a:effectRef idx="0">
              <a:schemeClr val="accent2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r>
                <a:rPr lang="en-US" sz="1600" dirty="0" err="1">
                  <a:solidFill>
                    <a:schemeClr val="bg1"/>
                  </a:solidFill>
                </a:rPr>
                <a:t>mscorlib</a:t>
              </a:r>
              <a:r>
                <a:rPr lang="en-US" sz="1600" dirty="0" err="1">
                  <a:solidFill>
                    <a:schemeClr val="accent2">
                      <a:lumMod val="50000"/>
                    </a:schemeClr>
                  </a:solidFill>
                </a:rPr>
                <a:t>!RegistryKey</a:t>
              </a:r>
              <a:endParaRPr lang="en-US" sz="1100" dirty="0">
                <a:solidFill>
                  <a:schemeClr val="accent2">
                    <a:lumMod val="50000"/>
                  </a:schemeClr>
                </a:solidFill>
              </a:endParaRPr>
            </a:p>
          </p:txBody>
        </p:sp>
        <p:sp>
          <p:nvSpPr>
            <p:cNvPr id="43" name="Rectangle 42"/>
            <p:cNvSpPr/>
            <p:nvPr/>
          </p:nvSpPr>
          <p:spPr>
            <a:xfrm>
              <a:off x="2504475" y="2630940"/>
              <a:ext cx="359229" cy="378280"/>
            </a:xfrm>
            <a:prstGeom prst="rect">
              <a:avLst/>
            </a:prstGeom>
            <a:ln>
              <a:solidFill>
                <a:srgbClr val="AE5A21"/>
              </a:solidFill>
            </a:ln>
          </p:spPr>
          <p:style>
            <a:lnRef idx="2">
              <a:schemeClr val="accent2"/>
            </a:lnRef>
            <a:fillRef idx="1">
              <a:schemeClr val="lt1"/>
            </a:fillRef>
            <a:effectRef idx="0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endParaRPr lang="en-US" sz="1100"/>
            </a:p>
          </p:txBody>
        </p:sp>
        <p:pic>
          <p:nvPicPr>
            <p:cNvPr id="44" name="Picture 43"/>
            <p:cNvPicPr>
              <a:picLocks noChangeAspect="1"/>
            </p:cNvPicPr>
            <p:nvPr/>
          </p:nvPicPr>
          <p:blipFill rotWithShape="1">
            <a:blip r:embed="rId2"/>
            <a:srcRect r="11678"/>
            <a:stretch/>
          </p:blipFill>
          <p:spPr>
            <a:xfrm>
              <a:off x="2519295" y="2664826"/>
              <a:ext cx="322135" cy="313231"/>
            </a:xfrm>
            <a:prstGeom prst="rect">
              <a:avLst/>
            </a:prstGeom>
          </p:spPr>
        </p:pic>
      </p:grpSp>
    </p:spTree>
    <p:extLst>
      <p:ext uri="{BB962C8B-B14F-4D97-AF65-F5344CB8AC3E}">
        <p14:creationId xmlns:p14="http://schemas.microsoft.com/office/powerpoint/2010/main" val="846019575"/>
      </p:ext>
    </p:extLst>
  </p:cSld>
  <p:clrMapOvr>
    <a:masterClrMapping/>
  </p:clrMapOvr>
  <mc:AlternateContent xmlns:mc="http://schemas.openxmlformats.org/markup-compatibility/2006" xmlns:p159="http://schemas.microsoft.com/office/powerpoint/2015/09/main">
    <mc:Choice Requires="p159">
      <p:transition xmlns:p14="http://schemas.microsoft.com/office/powerpoint/2010/main" spd="slow" p14:dur="2000">
        <p159:morph option="byObject"/>
      </p:transition>
    </mc:Choice>
    <mc:Fallback xmlns="">
      <p:transition spd="slow">
        <p:fade/>
      </p:transition>
    </mc:Fallback>
  </mc:AlternateContent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500"/>
                                        <p:tgtEl>
                                          <p:spTgt spid="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8" presetID="10" presetClass="entr" presetSubtype="0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0" dur="500"/>
                                        <p:tgtEl>
                                          <p:spTgt spid="2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1" fill="hold">
                      <p:stCondLst>
                        <p:cond delay="indefinite"/>
                      </p:stCondLst>
                      <p:childTnLst>
                        <p:par>
                          <p:cTn id="12" fill="hold">
                            <p:stCondLst>
                              <p:cond delay="0"/>
                            </p:stCondLst>
                            <p:childTnLst>
                              <p:par>
                                <p:cTn id="13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5" dur="500"/>
                                        <p:tgtEl>
                                          <p:spTgt spid="3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6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8" dur="500"/>
                                        <p:tgtEl>
                                          <p:spTgt spid="1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9" presetID="10" presetClass="entr" presetSubtype="0" fill="hold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1" dur="500"/>
                                        <p:tgtEl>
                                          <p:spTgt spid="3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2" fill="hold">
                      <p:stCondLst>
                        <p:cond delay="indefinite"/>
                      </p:stCondLst>
                      <p:childTnLst>
                        <p:par>
                          <p:cTn id="23" fill="hold">
                            <p:stCondLst>
                              <p:cond delay="0"/>
                            </p:stCondLst>
                            <p:childTnLst>
                              <p:par>
                                <p:cTn id="24" presetID="10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26" dur="500"/>
                                        <p:tgtEl>
                                          <p:spTgt spid="3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2" grpId="0" animBg="1"/>
    </p:bldLst>
  </p:timing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88</Words>
  <Application>Microsoft Office PowerPoint</Application>
  <PresentationFormat>Widescreen</PresentationFormat>
  <Paragraphs>24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Compatibility issues with classic assemblies</vt:lpstr>
      <vt:lpstr>Compatibility issues with classic assemblies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Compatibility issues with classic assemblies</dc:title>
  <dc:creator>Immo Landwerth</dc:creator>
  <cp:lastModifiedBy>Immo Landwerth</cp:lastModifiedBy>
  <cp:revision>1</cp:revision>
  <dcterms:created xsi:type="dcterms:W3CDTF">2016-10-17T23:31:40Z</dcterms:created>
  <dcterms:modified xsi:type="dcterms:W3CDTF">2016-10-17T23:32:09Z</dcterms:modified>
</cp:coreProperties>
</file>

<file path=docProps/thumbnail.jpeg>
</file>